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2" r:id="rId5"/>
    <p:sldId id="309" r:id="rId6"/>
    <p:sldId id="314" r:id="rId7"/>
    <p:sldId id="323" r:id="rId8"/>
    <p:sldId id="316" r:id="rId9"/>
    <p:sldId id="322" r:id="rId10"/>
    <p:sldId id="315" r:id="rId11"/>
    <p:sldId id="317" r:id="rId12"/>
    <p:sldId id="318" r:id="rId13"/>
    <p:sldId id="319" r:id="rId14"/>
    <p:sldId id="321" r:id="rId15"/>
    <p:sldId id="313" r:id="rId16"/>
    <p:sldId id="310" r:id="rId17"/>
    <p:sldId id="311" r:id="rId18"/>
    <p:sldId id="267" r:id="rId19"/>
    <p:sldId id="320" r:id="rId20"/>
  </p:sldIdLst>
  <p:sldSz cx="9144000" cy="6858000" type="screen4x3"/>
  <p:notesSz cx="6797675" cy="9926638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0C778-115C-ED48-8978-EDEF3B5687B1}" v="48" dt="2024-02-22T09:11:05.6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719"/>
  </p:normalViewPr>
  <p:slideViewPr>
    <p:cSldViewPr snapToGrid="0">
      <p:cViewPr varScale="1">
        <p:scale>
          <a:sx n="148" d="100"/>
          <a:sy n="148" d="100"/>
        </p:scale>
        <p:origin x="258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00C2B7A-E0D1-344E-8106-69CC82B7DE1B}" type="datetimeFigureOut">
              <a:rPr lang="de-DE"/>
              <a:pPr>
                <a:defRPr/>
              </a:pPr>
              <a:t>22.02.24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3AB7FE4-C2CA-3147-B8D5-12BE0B1A4F8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4683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4FA51361-7542-B341-A96F-94A5F6CED05E}" type="datetimeFigureOut">
              <a:rPr lang="de-DE"/>
              <a:pPr>
                <a:defRPr/>
              </a:pPr>
              <a:t>22.02.24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CH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8B1C75E5-0DAD-B147-A271-3D387AFF5FD9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81243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2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>
              <a:latin typeface="Calibri" charset="0"/>
            </a:endParaRPr>
          </a:p>
        </p:txBody>
      </p:sp>
      <p:sp>
        <p:nvSpPr>
          <p:cNvPr id="5123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1FB5B97-8F08-454C-A6F8-780CC9067EC1}" type="slidenum">
              <a:rPr lang="de-CH" sz="1200"/>
              <a:pPr/>
              <a:t>1</a:t>
            </a:fld>
            <a:endParaRPr lang="de-CH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4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>
              <a:latin typeface="Calibri" charset="0"/>
            </a:endParaRPr>
          </a:p>
        </p:txBody>
      </p:sp>
      <p:sp>
        <p:nvSpPr>
          <p:cNvPr id="28675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39A63A-F332-7846-81B8-473EC85ED396}" type="slidenum">
              <a:rPr lang="de-CH" sz="1200"/>
              <a:pPr/>
              <a:t>15</a:t>
            </a:fld>
            <a:endParaRPr lang="de-CH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7F02D-5DC3-E590-644A-B68BDCB72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olienbildplatzhalter 1">
            <a:extLst>
              <a:ext uri="{FF2B5EF4-FFF2-40B4-BE49-F238E27FC236}">
                <a16:creationId xmlns:a16="http://schemas.microsoft.com/office/drawing/2014/main" id="{F48AB658-5A6F-BCFC-E81D-C37A112B03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4" name="Notizenplatzhalter 2">
            <a:extLst>
              <a:ext uri="{FF2B5EF4-FFF2-40B4-BE49-F238E27FC236}">
                <a16:creationId xmlns:a16="http://schemas.microsoft.com/office/drawing/2014/main" id="{34981992-BCE4-A63C-2AD0-00A0460C35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>
              <a:latin typeface="Calibri" charset="0"/>
            </a:endParaRPr>
          </a:p>
        </p:txBody>
      </p:sp>
      <p:sp>
        <p:nvSpPr>
          <p:cNvPr id="28675" name="Foliennummernplatzhalter 3">
            <a:extLst>
              <a:ext uri="{FF2B5EF4-FFF2-40B4-BE49-F238E27FC236}">
                <a16:creationId xmlns:a16="http://schemas.microsoft.com/office/drawing/2014/main" id="{C9558173-DA8C-F343-B4A6-CF6A26883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39A63A-F332-7846-81B8-473EC85ED396}" type="slidenum">
              <a:rPr lang="de-CH" sz="1200"/>
              <a:pPr/>
              <a:t>16</a:t>
            </a:fld>
            <a:endParaRPr lang="de-CH" sz="1200"/>
          </a:p>
        </p:txBody>
      </p:sp>
    </p:spTree>
    <p:extLst>
      <p:ext uri="{BB962C8B-B14F-4D97-AF65-F5344CB8AC3E}">
        <p14:creationId xmlns:p14="http://schemas.microsoft.com/office/powerpoint/2010/main" val="285325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26765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629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3583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31916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2420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56686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67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0978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12721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1636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097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395288" y="571500"/>
            <a:ext cx="8389937" cy="0"/>
          </a:xfrm>
          <a:prstGeom prst="line">
            <a:avLst/>
          </a:prstGeom>
          <a:noFill/>
          <a:ln w="127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de-CH"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395288" y="6005513"/>
            <a:ext cx="8389937" cy="0"/>
          </a:xfrm>
          <a:prstGeom prst="line">
            <a:avLst/>
          </a:prstGeom>
          <a:noFill/>
          <a:ln w="127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de-CH">
              <a:ea typeface="+mn-ea"/>
              <a:cs typeface="+mn-cs"/>
            </a:endParaRPr>
          </a:p>
        </p:txBody>
      </p:sp>
      <p:sp>
        <p:nvSpPr>
          <p:cNvPr id="1028" name="Rectangle 9"/>
          <p:cNvSpPr>
            <a:spLocks noChangeArrowheads="1"/>
          </p:cNvSpPr>
          <p:nvPr userDrawn="1"/>
        </p:nvSpPr>
        <p:spPr bwMode="auto">
          <a:xfrm>
            <a:off x="6572250" y="6019800"/>
            <a:ext cx="22542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62000">
              <a:lnSpc>
                <a:spcPct val="95000"/>
              </a:lnSpc>
            </a:pPr>
            <a:r>
              <a:rPr lang="de-CH" sz="1100">
                <a:solidFill>
                  <a:srgbClr val="606060"/>
                </a:solidFill>
              </a:rPr>
              <a:t>Verband Thurgauischer Elektrizitätsversorgungen</a:t>
            </a:r>
          </a:p>
          <a:p>
            <a:pPr algn="r" defTabSz="762000"/>
            <a:r>
              <a:rPr lang="de-CH" sz="800">
                <a:solidFill>
                  <a:srgbClr val="606060"/>
                </a:solidFill>
              </a:rPr>
              <a:t>Seite </a:t>
            </a:r>
            <a:fld id="{A6D3453C-4FC9-D54D-92E8-8F1468F6D2D9}" type="slidenum">
              <a:rPr lang="de-CH" sz="800">
                <a:solidFill>
                  <a:srgbClr val="606060"/>
                </a:solidFill>
              </a:rPr>
              <a:pPr algn="r" defTabSz="762000"/>
              <a:t>‹Nr.›</a:t>
            </a:fld>
            <a:endParaRPr lang="de-CH" sz="1000">
              <a:solidFill>
                <a:srgbClr val="606060"/>
              </a:solidFill>
            </a:endParaRPr>
          </a:p>
          <a:p>
            <a:pPr algn="r" defTabSz="762000">
              <a:lnSpc>
                <a:spcPct val="95000"/>
              </a:lnSpc>
            </a:pPr>
            <a:endParaRPr lang="de-DE" sz="1100"/>
          </a:p>
        </p:txBody>
      </p:sp>
      <p:pic>
        <p:nvPicPr>
          <p:cNvPr id="1029" name="Grafik 5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1195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te.ch/wp-content/uploads/2024/02/2023_Markstaler_EWs_TGSG.pdf" TargetMode="External"/><Relationship Id="rId2" Type="http://schemas.openxmlformats.org/officeDocument/2006/relationships/hyperlink" Target="https://dsvch.sharepoint.com/:b:/r/sites/DSVCockpit/Freigegebene%20Dokumente/02_Pr%C3%A4sentationen/2023_Markstaler_EWs_TGSG.pdf?csf=1&amp;web=1&amp;e=mthEFy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vte.ch/wp-content/uploads/2024/02/240206-Vorstellung-Swisseldex-Kontingentierung.pdf" TargetMode="External"/><Relationship Id="rId4" Type="http://schemas.openxmlformats.org/officeDocument/2006/relationships/hyperlink" Target="https://dsvch.sharepoint.com/:b:/r/sites/DSVCockpit/Freigegebene%20Dokumente/02_Pr%C3%A4sentationen/240206%20Vorstellung%20Swisseldex%20Kontingentierung.pdf?csf=1&amp;web=1&amp;e=aLzozy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min.ch/gov/de/start/dokumentation/medienmitteilungen.msg-id-100112.html" TargetMode="External"/><Relationship Id="rId2" Type="http://schemas.openxmlformats.org/officeDocument/2006/relationships/hyperlink" Target="https://pubdb.bfe.admin.ch/de/sammlungen/beilage-medienmitteilung-vernehmlassung-21022024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svch.sharepoint.com/sites/DSVCockpit" TargetMode="External"/><Relationship Id="rId4" Type="http://schemas.openxmlformats.org/officeDocument/2006/relationships/hyperlink" Target="https://www.newsd.admin.ch/newsd/message/attachments/86196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mdr2FPo1W1o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svch.sharepoint.com/sites/DSVCockpit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forms.office.com/Pages/ResponsePage.aspx?id=JgGhQshc80a6v4joe46Vxre7fcL3fFFLviXkUi0HVi9URjM2MzZJVFJBMkE4VjNOTUJIQzQwWlBOSy4u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forms.office.com/Pages/ResponsePage.aspx?id=JgGhQshc80a6v4joe46Vxre7fcL3fFFLviXkUi0HVi9UOUY2T1RMSVY3MDU3TkNYVzkwR1dYMUM1OC4u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JgGhQshc80a6v4joe46Vxre7fcL3fFFLviXkUi0HVi9UNFhINFMzUU0xM1kyMDhaNDdJSVFBOENOUS4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feld 5"/>
          <p:cNvSpPr txBox="1">
            <a:spLocks noChangeArrowheads="1"/>
          </p:cNvSpPr>
          <p:nvPr/>
        </p:nvSpPr>
        <p:spPr bwMode="auto">
          <a:xfrm>
            <a:off x="412246" y="5154294"/>
            <a:ext cx="6192838" cy="63094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4200"/>
              </a:lnSpc>
              <a:defRPr/>
            </a:pPr>
            <a:r>
              <a:rPr lang="de-CH" sz="3600" b="1" dirty="0">
                <a:solidFill>
                  <a:schemeClr val="bg2">
                    <a:lumMod val="75000"/>
                  </a:schemeClr>
                </a:solidFill>
                <a:ea typeface="+mn-ea"/>
                <a:cs typeface="+mn-cs"/>
              </a:rPr>
              <a:t>Herzlich Willkommen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F2CF82A-B234-470F-E000-7D4439A5D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054" y="1072764"/>
            <a:ext cx="2806700" cy="1016000"/>
          </a:xfrm>
        </p:spPr>
      </p:pic>
      <p:pic>
        <p:nvPicPr>
          <p:cNvPr id="4" name="Grafik 3" descr="Ein Bild, das Glühbirne, Beleuchtung, draußen, Im Haus enthält.&#10;&#10;Automatisch generierte Beschreibung">
            <a:extLst>
              <a:ext uri="{FF2B5EF4-FFF2-40B4-BE49-F238E27FC236}">
                <a16:creationId xmlns:a16="http://schemas.microsoft.com/office/drawing/2014/main" id="{DA3F57C9-971C-9D6A-5007-72439F5A0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6" y="926501"/>
            <a:ext cx="4050941" cy="40509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98BCD-C9AC-05EC-73FA-450A86400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Programm</a:t>
            </a:r>
            <a:endParaRPr lang="de-DE" sz="3200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FBED71C2-4FD6-524D-D098-5A19A9E7FE01}"/>
              </a:ext>
            </a:extLst>
          </p:cNvPr>
          <p:cNvSpPr txBox="1">
            <a:spLocks/>
          </p:cNvSpPr>
          <p:nvPr/>
        </p:nvSpPr>
        <p:spPr>
          <a:xfrm>
            <a:off x="539676" y="1412776"/>
            <a:ext cx="8604323" cy="45365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de-CH" sz="2400" kern="0" dirty="0">
                <a:solidFill>
                  <a:srgbClr val="000000"/>
                </a:solidFill>
                <a:latin typeface="Montserrat Light" pitchFamily="2" charset="77"/>
                <a:ea typeface="Arial" charset="0"/>
                <a:cs typeface="Arial" charset="0"/>
              </a:rPr>
              <a:t>Referate:</a:t>
            </a:r>
          </a:p>
          <a:p>
            <a:pPr algn="l"/>
            <a:br>
              <a:rPr lang="de-CH" sz="12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</a:br>
            <a:endParaRPr lang="de-CH" sz="2000" u="none" strike="noStrike" dirty="0">
              <a:solidFill>
                <a:srgbClr val="000000"/>
              </a:solidFill>
              <a:effectLst/>
              <a:latin typeface="Montserrat Light" pitchFamily="2" charset="77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Wieviel </a:t>
            </a:r>
            <a:r>
              <a:rPr lang="de-CH" sz="2000" u="none" strike="noStrike" dirty="0" err="1">
                <a:solidFill>
                  <a:srgbClr val="000000"/>
                </a:solidFill>
                <a:effectLst/>
                <a:latin typeface="Montserrat Light" pitchFamily="2" charset="77"/>
              </a:rPr>
              <a:t>Photovolkaik</a:t>
            </a: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 verträgt das Verteilnetz </a:t>
            </a:r>
          </a:p>
          <a:p>
            <a:pPr algn="l"/>
            <a:r>
              <a:rPr lang="de-CH" sz="2000" dirty="0">
                <a:solidFill>
                  <a:srgbClr val="000000"/>
                </a:solidFill>
                <a:latin typeface="Montserrat Light" pitchFamily="2" charset="77"/>
              </a:rPr>
              <a:t>	</a:t>
            </a: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(Markus </a:t>
            </a:r>
            <a:r>
              <a:rPr lang="de-CH" sz="2000" u="none" strike="noStrike" dirty="0" err="1">
                <a:solidFill>
                  <a:srgbClr val="000000"/>
                </a:solidFill>
                <a:effectLst/>
                <a:latin typeface="Montserrat Light" pitchFamily="2" charset="77"/>
              </a:rPr>
              <a:t>Marstaller</a:t>
            </a:r>
            <a:r>
              <a:rPr lang="de-CH" sz="2000" dirty="0">
                <a:solidFill>
                  <a:srgbClr val="000000"/>
                </a:solidFill>
                <a:latin typeface="Montserrat Light" pitchFamily="2" charset="77"/>
              </a:rPr>
              <a:t>)</a:t>
            </a:r>
            <a:br>
              <a:rPr lang="de-CH" sz="2000" dirty="0">
                <a:solidFill>
                  <a:srgbClr val="000000"/>
                </a:solidFill>
                <a:latin typeface="Montserrat Light" pitchFamily="2" charset="77"/>
              </a:rPr>
            </a:br>
            <a:endParaRPr lang="de-CH" sz="2000" dirty="0">
              <a:solidFill>
                <a:srgbClr val="000000"/>
              </a:solidFill>
              <a:latin typeface="Montserrat Light" pitchFamily="2" charset="77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CH" sz="2000" u="none" strike="noStrike" dirty="0" err="1">
                <a:solidFill>
                  <a:srgbClr val="000000"/>
                </a:solidFill>
                <a:effectLst/>
                <a:latin typeface="Montserrat Light" pitchFamily="2" charset="77"/>
              </a:rPr>
              <a:t>Swisseldex</a:t>
            </a: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: </a:t>
            </a:r>
            <a:r>
              <a:rPr lang="de-CH" sz="2000" u="none" strike="noStrike" dirty="0" err="1">
                <a:solidFill>
                  <a:srgbClr val="000000"/>
                </a:solidFill>
                <a:effectLst/>
                <a:latin typeface="Montserrat Light" pitchFamily="2" charset="77"/>
              </a:rPr>
              <a:t>Datahub</a:t>
            </a: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 für die </a:t>
            </a:r>
            <a:r>
              <a:rPr lang="de-CH" sz="2000" u="none" strike="noStrike" dirty="0" err="1">
                <a:solidFill>
                  <a:srgbClr val="000000"/>
                </a:solidFill>
                <a:effectLst/>
                <a:latin typeface="Montserrat Light" pitchFamily="2" charset="77"/>
              </a:rPr>
              <a:t>Kontigentierung</a:t>
            </a: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 und noch mehr 	(Thorsten Rehwald)</a:t>
            </a:r>
            <a:b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</a:br>
            <a:endParaRPr lang="de-CH" sz="2000" u="none" strike="noStrike" dirty="0">
              <a:solidFill>
                <a:srgbClr val="000000"/>
              </a:solidFill>
              <a:effectLst/>
              <a:latin typeface="Montserrat Light" pitchFamily="2" charset="77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CH" sz="2000" dirty="0">
                <a:solidFill>
                  <a:srgbClr val="000000"/>
                </a:solidFill>
                <a:latin typeface="Montserrat Light" pitchFamily="2" charset="77"/>
              </a:rPr>
              <a:t>Stand Mantelerlass Verordnungen </a:t>
            </a:r>
            <a:endParaRPr lang="de-CH" sz="2000" u="none" strike="noStrike" dirty="0">
              <a:solidFill>
                <a:srgbClr val="000000"/>
              </a:solidFill>
              <a:effectLst/>
              <a:latin typeface="Montserrat Light" pitchFamily="2" charset="77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IKT Minimalstandard; Neue Anforderungen an die Branche</a:t>
            </a:r>
          </a:p>
          <a:p>
            <a:pPr algn="l"/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	(René Holzer)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CH" sz="2000" dirty="0">
              <a:solidFill>
                <a:srgbClr val="000000"/>
              </a:solidFill>
              <a:latin typeface="Montserrat Light" pitchFamily="2" charset="77"/>
            </a:endParaRPr>
          </a:p>
          <a:p>
            <a:pPr algn="l">
              <a:defRPr/>
            </a:pPr>
            <a:endParaRPr lang="de-CH" sz="2400" b="1" kern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l">
              <a:defRPr/>
            </a:pPr>
            <a:endParaRPr lang="de-CH" sz="2400" b="1" kern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l">
              <a:defRPr/>
            </a:pPr>
            <a:endParaRPr lang="de-CH" sz="2400" b="1" kern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l">
              <a:defRPr/>
            </a:pPr>
            <a:endParaRPr lang="de-CH" sz="2400" b="1" kern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l">
              <a:defRPr/>
            </a:pPr>
            <a:r>
              <a:rPr lang="de-CH" sz="2400" b="1" kern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Apéro</a:t>
            </a:r>
            <a:endParaRPr lang="de-CH" sz="2400" kern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976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F8A64-D30B-74D5-4975-E619702D9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23F18-9D9B-53DD-21D8-3B4AE04C5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Programm</a:t>
            </a:r>
            <a:br>
              <a:rPr lang="de-CH" sz="3200" b="1" dirty="0">
                <a:solidFill>
                  <a:srgbClr val="606060"/>
                </a:solidFill>
                <a:latin typeface="Arial" charset="0"/>
              </a:rPr>
            </a:br>
            <a:br>
              <a:rPr lang="de-CH" sz="3200" b="1" dirty="0">
                <a:solidFill>
                  <a:srgbClr val="606060"/>
                </a:solidFill>
                <a:latin typeface="Arial" charset="0"/>
              </a:rPr>
            </a:br>
            <a:r>
              <a:rPr lang="de-AT" sz="3200" dirty="0">
                <a:latin typeface="Montserrat Light" pitchFamily="2" charset="77"/>
                <a:ea typeface="Cambria Math" panose="02040503050406030204" pitchFamily="18" charset="0"/>
              </a:rPr>
              <a:t>Wie viel Photovoltaik verträgt das Verteilnetz?</a:t>
            </a:r>
            <a:br>
              <a:rPr lang="de-AT" sz="3200" dirty="0">
                <a:latin typeface="Montserrat Light" pitchFamily="2" charset="77"/>
                <a:ea typeface="Cambria Math" panose="02040503050406030204" pitchFamily="18" charset="0"/>
              </a:rPr>
            </a:br>
            <a:r>
              <a:rPr lang="de-CH" sz="3200" dirty="0">
                <a:latin typeface="Montserrat Light" pitchFamily="2" charset="77"/>
                <a:ea typeface="Cambria Math" panose="02040503050406030204" pitchFamily="18" charset="0"/>
                <a:hlinkClick r:id="rId2"/>
              </a:rPr>
              <a:t>LINK </a:t>
            </a:r>
            <a:r>
              <a:rPr lang="de-CH" sz="3200" dirty="0">
                <a:latin typeface="Montserrat Light" pitchFamily="2" charset="77"/>
                <a:ea typeface="Cambria Math" panose="02040503050406030204" pitchFamily="18" charset="0"/>
              </a:rPr>
              <a:t>(DSV)  </a:t>
            </a:r>
            <a:r>
              <a:rPr lang="de-CH" sz="3200" dirty="0">
                <a:latin typeface="Montserrat Light" pitchFamily="2" charset="77"/>
                <a:ea typeface="Cambria Math" panose="02040503050406030204" pitchFamily="18" charset="0"/>
                <a:hlinkClick r:id="rId3"/>
              </a:rPr>
              <a:t>LINK</a:t>
            </a:r>
            <a:r>
              <a:rPr lang="de-CH" sz="3200" dirty="0">
                <a:latin typeface="Montserrat Light" pitchFamily="2" charset="77"/>
                <a:ea typeface="Cambria Math" panose="02040503050406030204" pitchFamily="18" charset="0"/>
              </a:rPr>
              <a:t> (VTE)</a:t>
            </a:r>
            <a:br>
              <a:rPr lang="de-CH" sz="3200" dirty="0">
                <a:latin typeface="Montserrat Light" pitchFamily="2" charset="77"/>
                <a:ea typeface="Cambria Math" panose="02040503050406030204" pitchFamily="18" charset="0"/>
              </a:rPr>
            </a:br>
            <a:br>
              <a:rPr lang="de-CH" sz="3200" dirty="0">
                <a:latin typeface="Montserrat Light" pitchFamily="2" charset="77"/>
                <a:ea typeface="Cambria Math" panose="02040503050406030204" pitchFamily="18" charset="0"/>
              </a:rPr>
            </a:br>
            <a:r>
              <a:rPr kumimoji="0" lang="de-CH" sz="320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 Light" pitchFamily="2" charset="77"/>
                <a:ea typeface="+mj-ea"/>
                <a:cs typeface="Arial" panose="020B0604020202020204" pitchFamily="34" charset="0"/>
              </a:rPr>
              <a:t>Datahub</a:t>
            </a:r>
            <a:r>
              <a:rPr kumimoji="0" lang="de-CH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Light" pitchFamily="2" charset="77"/>
                <a:ea typeface="+mj-ea"/>
                <a:cs typeface="Arial" panose="020B0604020202020204" pitchFamily="34" charset="0"/>
              </a:rPr>
              <a:t> und Stromkontingentierung</a:t>
            </a:r>
            <a:br>
              <a:rPr kumimoji="0" lang="de-CH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Light" pitchFamily="2" charset="77"/>
                <a:ea typeface="+mj-ea"/>
                <a:cs typeface="Arial" panose="020B0604020202020204" pitchFamily="34" charset="0"/>
              </a:rPr>
            </a:br>
            <a:r>
              <a:rPr kumimoji="0" lang="de-CH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Light" pitchFamily="2" charset="77"/>
                <a:ea typeface="+mj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kumimoji="0" lang="de-CH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Light" pitchFamily="2" charset="77"/>
                <a:ea typeface="+mj-ea"/>
                <a:cs typeface="Arial" panose="020B0604020202020204" pitchFamily="34" charset="0"/>
              </a:rPr>
              <a:t> (DSV) </a:t>
            </a:r>
            <a:r>
              <a:rPr kumimoji="0" lang="de-CH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Light" pitchFamily="2" charset="77"/>
                <a:ea typeface="+mj-ea"/>
                <a:cs typeface="Arial" panose="020B0604020202020204" pitchFamily="34" charset="0"/>
                <a:hlinkClick r:id="rId5"/>
              </a:rPr>
              <a:t>LINK</a:t>
            </a:r>
            <a:r>
              <a:rPr kumimoji="0" lang="de-CH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Light" pitchFamily="2" charset="77"/>
                <a:ea typeface="+mj-ea"/>
                <a:cs typeface="Arial" panose="020B0604020202020204" pitchFamily="34" charset="0"/>
              </a:rPr>
              <a:t> (VTE)</a:t>
            </a:r>
            <a:br>
              <a:rPr kumimoji="0" lang="de-CH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kumimoji="0" lang="de-CH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de-CH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de-CH" sz="3200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de-CH" sz="3200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de-CH" sz="3200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de-CH" sz="3200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25802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CA1E2-3D25-81AB-866C-ED9FACEDE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7DC5E5-BD24-FED4-B117-231D215C0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Mantelerlass</a:t>
            </a:r>
            <a:endParaRPr lang="de-DE" sz="3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7DA4C6F-EA6E-B1C2-37A4-DFFCF0DE6ED4}"/>
              </a:ext>
            </a:extLst>
          </p:cNvPr>
          <p:cNvSpPr txBox="1"/>
          <p:nvPr/>
        </p:nvSpPr>
        <p:spPr>
          <a:xfrm>
            <a:off x="395536" y="1412776"/>
            <a:ext cx="86104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</p:txBody>
      </p:sp>
      <p:pic>
        <p:nvPicPr>
          <p:cNvPr id="5" name="Grafik 4" descr="Ein Bild, das Windmühle, draußen, Himmel, Gras enthält.&#10;&#10;Automatisch generierte Beschreibung">
            <a:extLst>
              <a:ext uri="{FF2B5EF4-FFF2-40B4-BE49-F238E27FC236}">
                <a16:creationId xmlns:a16="http://schemas.microsoft.com/office/drawing/2014/main" id="{4DEFA2E8-C44D-C24C-323D-C9DC5251F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523" y="854015"/>
            <a:ext cx="4946941" cy="494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71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AB0EA-9060-D4BC-D999-D69B5763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89DD97-480A-3ECA-72DA-E9BD233CD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Mantelerlass</a:t>
            </a:r>
            <a:endParaRPr lang="de-DE" sz="3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0B6EFED-90C8-10CC-300C-DA1566836E3C}"/>
              </a:ext>
            </a:extLst>
          </p:cNvPr>
          <p:cNvSpPr txBox="1"/>
          <p:nvPr/>
        </p:nvSpPr>
        <p:spPr>
          <a:xfrm>
            <a:off x="395536" y="1412776"/>
            <a:ext cx="861044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Montserrat Light" pitchFamily="2" charset="77"/>
              </a:rPr>
              <a:t>Vernehmlassung «sichere Stromversorgung»</a:t>
            </a:r>
          </a:p>
          <a:p>
            <a:r>
              <a:rPr lang="de-CH" sz="2400" dirty="0">
                <a:latin typeface="Montserrat Light" pitchFamily="2" charset="77"/>
              </a:rPr>
              <a:t>Verordnungen aufgeschaltet unter </a:t>
            </a:r>
            <a:r>
              <a:rPr lang="de-CH" sz="2400" dirty="0">
                <a:latin typeface="Montserrat Light" pitchFamily="2" charset="77"/>
                <a:hlinkClick r:id="rId2"/>
              </a:rPr>
              <a:t>LINK</a:t>
            </a:r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Medienmitteilung vom 21. Feb. 2024 </a:t>
            </a:r>
            <a:r>
              <a:rPr lang="de-CH" sz="2400" dirty="0">
                <a:latin typeface="Montserrat Light" pitchFamily="2" charset="77"/>
                <a:hlinkClick r:id="rId3"/>
              </a:rPr>
              <a:t>LINK</a:t>
            </a:r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Faktenblatt </a:t>
            </a:r>
            <a:r>
              <a:rPr lang="de-CH" sz="2400" dirty="0">
                <a:latin typeface="Montserrat Light" pitchFamily="2" charset="77"/>
                <a:hlinkClick r:id="rId4"/>
              </a:rPr>
              <a:t>LINK</a:t>
            </a:r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Vernehmlassung läuft bis zum 28. Mai 24</a:t>
            </a:r>
          </a:p>
          <a:p>
            <a:r>
              <a:rPr lang="de-CH" sz="2400" dirty="0">
                <a:latin typeface="Montserrat Light" pitchFamily="2" charset="77"/>
              </a:rPr>
              <a:t>Alle Kantonalverbände &amp; DSV werden sich einbringen !</a:t>
            </a:r>
          </a:p>
          <a:p>
            <a:r>
              <a:rPr lang="de-CH" sz="2400" dirty="0">
                <a:latin typeface="Montserrat Light" pitchFamily="2" charset="77"/>
              </a:rPr>
              <a:t>Kritische Punkte werden auf dem </a:t>
            </a:r>
            <a:r>
              <a:rPr lang="de-CH" sz="2400" dirty="0">
                <a:latin typeface="Montserrat Light" pitchFamily="2" charset="77"/>
                <a:hlinkClick r:id="rId5"/>
              </a:rPr>
              <a:t>DSV-Cockpit</a:t>
            </a:r>
            <a:r>
              <a:rPr lang="de-CH" sz="2400" dirty="0">
                <a:latin typeface="Montserrat Light" pitchFamily="2" charset="77"/>
              </a:rPr>
              <a:t> hochgeladen. </a:t>
            </a: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Abstimmung zum Mantelerlass am 9. Juni 2024</a:t>
            </a:r>
          </a:p>
          <a:p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27091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223AB-B274-9FCF-136B-C40E5FB5C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420A1B-8049-B769-C277-D269DC494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IKT Minimalstandard</a:t>
            </a:r>
            <a:endParaRPr lang="de-DE" sz="3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08BB6A-ABDA-D2B0-C50A-0BEBCF1F71C2}"/>
              </a:ext>
            </a:extLst>
          </p:cNvPr>
          <p:cNvSpPr txBox="1"/>
          <p:nvPr/>
        </p:nvSpPr>
        <p:spPr>
          <a:xfrm>
            <a:off x="395536" y="1643332"/>
            <a:ext cx="842493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Montserrat Light" pitchFamily="2" charset="77"/>
              </a:rPr>
              <a:t>Der </a:t>
            </a:r>
            <a:r>
              <a:rPr lang="de-DE" sz="2400" dirty="0">
                <a:latin typeface="Montserrat Light" pitchFamily="2" charset="77"/>
              </a:rPr>
              <a:t>Informations- und Kommunikationstechnologien, kurz </a:t>
            </a:r>
            <a:r>
              <a:rPr lang="de-CH" sz="2400" dirty="0">
                <a:latin typeface="Montserrat Light" pitchFamily="2" charset="77"/>
              </a:rPr>
              <a:t>IKT-Minimalstandard soll die Sicherheit und Zuverlässigkeit der Energieversorgung in der Schweiz gewährleisten. </a:t>
            </a: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Er soll sicherstellen, dass Energieversorger über eine moderne und leistungsfähige IKT-Infrastruktur verfügen, die den Anforderungen der Energiewende und der Bedrohung durch Cyberangriffe gerecht wird.</a:t>
            </a:r>
          </a:p>
        </p:txBody>
      </p:sp>
    </p:spTree>
    <p:extLst>
      <p:ext uri="{BB962C8B-B14F-4D97-AF65-F5344CB8AC3E}">
        <p14:creationId xmlns:p14="http://schemas.microsoft.com/office/powerpoint/2010/main" val="4030363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D60D3-EB36-5A53-CEB0-96122FFA9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1CDD2A-B55F-3839-1642-BD81990E1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IKT Minimalstandard</a:t>
            </a:r>
            <a:endParaRPr lang="de-DE" sz="3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26F6F81-3B6A-C135-C60C-8D0ED8FB8139}"/>
              </a:ext>
            </a:extLst>
          </p:cNvPr>
          <p:cNvSpPr txBox="1"/>
          <p:nvPr/>
        </p:nvSpPr>
        <p:spPr>
          <a:xfrm>
            <a:off x="395536" y="1643332"/>
            <a:ext cx="842493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Montserrat Light" pitchFamily="2" charset="77"/>
              </a:rPr>
              <a:t>Der IKT-Minimalstandard soll folgende Anforderungen umfassen: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CH" sz="2400" dirty="0">
                <a:latin typeface="Montserrat Light" pitchFamily="2" charset="77"/>
              </a:rPr>
              <a:t>Sicherheit: Die IKT-Infrastruktur soll vor Cyberangriffen geschützt sein.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CH" sz="2400" dirty="0">
                <a:latin typeface="Montserrat Light" pitchFamily="2" charset="77"/>
              </a:rPr>
              <a:t>Zuverlässigkeit: Die IKT-Infrastruktur soll auch bei Störungen und Ausfällen der Stromversorgung funktionsfähig bleiben.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CH" sz="2400" dirty="0">
                <a:latin typeface="Montserrat Light" pitchFamily="2" charset="77"/>
              </a:rPr>
              <a:t>Interoperabilität: Die IKT-Systeme sollen miteinander kompatibel sein, um eine effiziente Zusammenarbeit zu ermöglichen.</a:t>
            </a:r>
          </a:p>
        </p:txBody>
      </p:sp>
    </p:spTree>
    <p:extLst>
      <p:ext uri="{BB962C8B-B14F-4D97-AF65-F5344CB8AC3E}">
        <p14:creationId xmlns:p14="http://schemas.microsoft.com/office/powerpoint/2010/main" val="3663796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48D56-D97C-C5AD-D772-7DAA05816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1A168E-30CE-8562-B6DD-741E74BB1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IKT Minimalstandard</a:t>
            </a:r>
            <a:endParaRPr lang="de-DE" sz="3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506848F-2036-5E6F-FC1F-D5D075F0EE75}"/>
              </a:ext>
            </a:extLst>
          </p:cNvPr>
          <p:cNvSpPr txBox="1"/>
          <p:nvPr/>
        </p:nvSpPr>
        <p:spPr>
          <a:xfrm>
            <a:off x="395536" y="1643332"/>
            <a:ext cx="842493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Montserrat Light" pitchFamily="2" charset="77"/>
              </a:rPr>
              <a:t>Die bisherigen Lösungen basierten auf Branchenempfehlungen, um die Cyber-Bedrohungen abzuwenden. Die stetige Zunahme von Cyberangriffen hat aber unsere Gesellschaft verändert, so dass gesetzliche Minimalstandards notwendig werden. </a:t>
            </a: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Allerdings birgt die Umsetzung wohl gerade für kleinere Energieversorger einiges an Mehrkosten. </a:t>
            </a:r>
          </a:p>
        </p:txBody>
      </p:sp>
    </p:spTree>
    <p:extLst>
      <p:ext uri="{BB962C8B-B14F-4D97-AF65-F5344CB8AC3E}">
        <p14:creationId xmlns:p14="http://schemas.microsoft.com/office/powerpoint/2010/main" val="2197923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2B8FB-1824-2CB5-0827-8F9DB2769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6FB2D-4FCE-858D-D896-8F75FAD4A5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IKT Minimalstandard</a:t>
            </a:r>
            <a:endParaRPr lang="de-DE" sz="3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9422D81-E0FE-8FD0-5945-0A56663B7521}"/>
              </a:ext>
            </a:extLst>
          </p:cNvPr>
          <p:cNvSpPr txBox="1"/>
          <p:nvPr/>
        </p:nvSpPr>
        <p:spPr>
          <a:xfrm>
            <a:off x="395536" y="1643332"/>
            <a:ext cx="842493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Montserrat Light" pitchFamily="2" charset="77"/>
              </a:rPr>
              <a:t>Um den individuellen Anforderungen der Unternehmen gerecht zu werden, werden Massnahmen in sogenannten Schutzniveaus (A, B oder C) unterteilt. Je nach Grössenkriterien sind die verschiedenen Schutzniveaus zu erreichen.</a:t>
            </a: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Die Umsetzung, damit auch Kosten und Investitionen sind gerade für kleinere Versorgungsunternehmen eine grosse Herausforderung. </a:t>
            </a:r>
            <a:endParaRPr lang="de-CH" dirty="0"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71762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48A60-E71F-27A3-7821-7861502E6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B3EDDB-F1E7-4408-B3EB-5EDC5C413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IKT Minimalstandard</a:t>
            </a:r>
            <a:endParaRPr lang="de-DE" sz="3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8C6C76C-24EC-B79C-783A-4051DD4BEAA8}"/>
              </a:ext>
            </a:extLst>
          </p:cNvPr>
          <p:cNvSpPr txBox="1"/>
          <p:nvPr/>
        </p:nvSpPr>
        <p:spPr>
          <a:xfrm>
            <a:off x="395536" y="1643332"/>
            <a:ext cx="8424936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Montserrat Light" pitchFamily="2" charset="77"/>
              </a:rPr>
              <a:t>Die Umsetzungsfristen werden vermutlich kurz sein.  Beachten Sie die Änderungen insb. bei der Budgetierung und Ressourcenplanung.</a:t>
            </a:r>
          </a:p>
          <a:p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  <a:hlinkClick r:id="rId2"/>
              </a:rPr>
              <a:t>https://www.youtube.com/watch?v=mdr2FPo1W1o</a:t>
            </a:r>
            <a:endParaRPr lang="de-CH" sz="2400" dirty="0">
              <a:latin typeface="Montserrat Light" pitchFamily="2" charset="77"/>
            </a:endParaRPr>
          </a:p>
          <a:p>
            <a:endParaRPr lang="de-CH" dirty="0">
              <a:latin typeface="Montserrat Light" pitchFamily="2" charset="77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BAC992F-317C-7E18-7BA3-6456F11E4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06" y="2828235"/>
            <a:ext cx="4852358" cy="2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4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B919-54BE-F9A9-58F0-692FB4BE6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2F4E86-A0ED-13C1-9D32-737D17F0D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IKT Minimalstandard</a:t>
            </a:r>
            <a:endParaRPr lang="de-DE" sz="3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490A3D7-BE7F-A528-8747-F3E7A9BEA530}"/>
              </a:ext>
            </a:extLst>
          </p:cNvPr>
          <p:cNvSpPr txBox="1"/>
          <p:nvPr/>
        </p:nvSpPr>
        <p:spPr>
          <a:xfrm>
            <a:off x="395536" y="1643332"/>
            <a:ext cx="8424936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Montserrat Light" pitchFamily="2" charset="77"/>
              </a:rPr>
              <a:t>Die Kantonalverbände planen ein Schulungsprogramm für Endverteiler, um die wichtigsten Forderungen bezüglich IKT-Standard zu erfüllen. </a:t>
            </a: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Wir informieren im voraussichtlich im April 24 darüber.</a:t>
            </a:r>
          </a:p>
          <a:p>
            <a:endParaRPr lang="de-CH" sz="2400" dirty="0">
              <a:latin typeface="Montserrat Light" pitchFamily="2" charset="77"/>
            </a:endParaRPr>
          </a:p>
          <a:p>
            <a:r>
              <a:rPr lang="de-CH" sz="2400" dirty="0">
                <a:latin typeface="Montserrat Light" pitchFamily="2" charset="77"/>
              </a:rPr>
              <a:t>Infos auf der </a:t>
            </a:r>
            <a:r>
              <a:rPr lang="de-CH" sz="2400" dirty="0" err="1">
                <a:latin typeface="Montserrat Light" pitchFamily="2" charset="77"/>
              </a:rPr>
              <a:t>Sharepointplattform</a:t>
            </a:r>
            <a:r>
              <a:rPr lang="de-CH" sz="2400" dirty="0">
                <a:latin typeface="Montserrat Light" pitchFamily="2" charset="77"/>
              </a:rPr>
              <a:t> </a:t>
            </a:r>
          </a:p>
          <a:p>
            <a:endParaRPr lang="de-CH" dirty="0"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9941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98BCD-C9AC-05EC-73FA-450A86400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dirty="0">
                <a:solidFill>
                  <a:srgbClr val="606060"/>
                </a:solidFill>
                <a:latin typeface="Arial" charset="0"/>
              </a:rPr>
              <a:t>Neuigkeiten</a:t>
            </a:r>
            <a:endParaRPr lang="de-DE" sz="3200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FBED71C2-4FD6-524D-D098-5A19A9E7FE01}"/>
              </a:ext>
            </a:extLst>
          </p:cNvPr>
          <p:cNvSpPr txBox="1">
            <a:spLocks/>
          </p:cNvSpPr>
          <p:nvPr/>
        </p:nvSpPr>
        <p:spPr>
          <a:xfrm>
            <a:off x="539677" y="1412776"/>
            <a:ext cx="8424936" cy="45365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de-CH" sz="2400" kern="0" dirty="0">
                <a:solidFill>
                  <a:schemeClr val="tx1"/>
                </a:solidFill>
                <a:latin typeface="Montserrat Light" pitchFamily="2" charset="77"/>
                <a:ea typeface="Arial" charset="0"/>
                <a:cs typeface="Arial" charset="0"/>
              </a:rPr>
              <a:t>Neu werden Informationen auf einer gemeinsamen IT-Plattform angeboten. </a:t>
            </a:r>
          </a:p>
          <a:p>
            <a:pPr algn="l">
              <a:defRPr/>
            </a:pPr>
            <a:endParaRPr lang="de-CH" sz="2400" kern="0" dirty="0">
              <a:solidFill>
                <a:schemeClr val="tx1"/>
              </a:solidFill>
              <a:latin typeface="Montserrat Light" pitchFamily="2" charset="77"/>
              <a:ea typeface="Arial" charset="0"/>
              <a:cs typeface="Arial" charset="0"/>
            </a:endParaRPr>
          </a:p>
          <a:p>
            <a:pPr algn="l">
              <a:defRPr/>
            </a:pPr>
            <a:r>
              <a:rPr lang="de-CH" sz="2400" kern="0" dirty="0">
                <a:solidFill>
                  <a:schemeClr val="tx1"/>
                </a:solidFill>
                <a:latin typeface="Montserrat Light" pitchFamily="2" charset="77"/>
                <a:ea typeface="Arial" charset="0"/>
                <a:cs typeface="Arial" charset="0"/>
                <a:hlinkClick r:id="rId2"/>
              </a:rPr>
              <a:t>LINK</a:t>
            </a:r>
            <a:endParaRPr lang="de-CH" sz="2400" kern="0" dirty="0">
              <a:solidFill>
                <a:schemeClr val="tx1"/>
              </a:solidFill>
              <a:latin typeface="Montserrat Light" pitchFamily="2" charset="77"/>
              <a:ea typeface="Arial" charset="0"/>
              <a:cs typeface="Arial" charset="0"/>
            </a:endParaRPr>
          </a:p>
          <a:p>
            <a:pPr algn="l">
              <a:defRPr/>
            </a:pPr>
            <a:endParaRPr lang="de-CH" sz="2400" kern="0" dirty="0">
              <a:solidFill>
                <a:schemeClr val="tx1"/>
              </a:solidFill>
              <a:latin typeface="Montserrat Light" pitchFamily="2" charset="77"/>
              <a:ea typeface="Arial" charset="0"/>
              <a:cs typeface="Arial" charset="0"/>
            </a:endParaRPr>
          </a:p>
          <a:p>
            <a:pPr algn="l">
              <a:defRPr/>
            </a:pPr>
            <a:r>
              <a:rPr lang="de-CH" sz="2400" kern="0" dirty="0">
                <a:solidFill>
                  <a:schemeClr val="tx1"/>
                </a:solidFill>
                <a:latin typeface="Montserrat Light" pitchFamily="2" charset="77"/>
                <a:ea typeface="Arial" charset="0"/>
                <a:cs typeface="Arial" charset="0"/>
              </a:rPr>
              <a:t>Bitte melden Sie die Mitarbeitenden, die darauf Zugriff erhalten sollen. </a:t>
            </a:r>
          </a:p>
          <a:p>
            <a:pPr algn="l">
              <a:defRPr/>
            </a:pPr>
            <a:r>
              <a:rPr lang="de-CH" sz="2400" kern="0" dirty="0">
                <a:solidFill>
                  <a:schemeClr val="tx1"/>
                </a:solidFill>
                <a:latin typeface="Montserrat Light" pitchFamily="2" charset="77"/>
                <a:ea typeface="Arial" charset="0"/>
                <a:cs typeface="Arial" charset="0"/>
              </a:rPr>
              <a:t>			</a:t>
            </a:r>
          </a:p>
          <a:p>
            <a:pPr algn="l">
              <a:defRPr/>
            </a:pPr>
            <a:endParaRPr lang="de-CH" sz="2400" kern="0" dirty="0">
              <a:solidFill>
                <a:schemeClr val="tx1"/>
              </a:solidFill>
              <a:latin typeface="Montserrat Light" pitchFamily="2" charset="77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942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98BCD-C9AC-05EC-73FA-450A86400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5" y="764705"/>
            <a:ext cx="8679453" cy="648071"/>
          </a:xfrm>
        </p:spPr>
        <p:txBody>
          <a:bodyPr/>
          <a:lstStyle/>
          <a:p>
            <a:pPr algn="l"/>
            <a:r>
              <a:rPr lang="de-CH" sz="3200" b="1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hlinkClick r:id="rId2"/>
              </a:rPr>
              <a:t>LINK</a:t>
            </a:r>
            <a:r>
              <a:rPr lang="de-CH" sz="3200" b="1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Rechtsschutz (&amp; Zusatzversicherung)</a:t>
            </a:r>
            <a:br>
              <a:rPr lang="de-CH" sz="3200" b="1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</a:br>
            <a:endParaRPr lang="de-DE" sz="32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31A1117-2921-6B58-43DC-EB8BD5946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133" y="1544249"/>
            <a:ext cx="4050062" cy="408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18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98BCD-C9AC-05EC-73FA-450A86400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764705"/>
            <a:ext cx="8424936" cy="648071"/>
          </a:xfrm>
        </p:spPr>
        <p:txBody>
          <a:bodyPr/>
          <a:lstStyle/>
          <a:p>
            <a:pPr algn="l"/>
            <a:r>
              <a:rPr lang="de-CH" sz="3200" b="1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hlinkClick r:id="rId2"/>
              </a:rPr>
              <a:t>LINK</a:t>
            </a:r>
            <a:r>
              <a:rPr lang="de-CH" sz="3200" b="1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Fachkräftemangel</a:t>
            </a:r>
            <a:br>
              <a:rPr lang="de-CH" sz="3200" b="1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</a:br>
            <a:endParaRPr lang="de-DE" sz="3200" dirty="0"/>
          </a:p>
        </p:txBody>
      </p:sp>
      <p:pic>
        <p:nvPicPr>
          <p:cNvPr id="3" name="Grafik 2" descr="Ein Bild, das Text, Screenshot, Schrift, Quadrat enthält.&#10;&#10;Automatisch generierte Beschreibung">
            <a:extLst>
              <a:ext uri="{FF2B5EF4-FFF2-40B4-BE49-F238E27FC236}">
                <a16:creationId xmlns:a16="http://schemas.microsoft.com/office/drawing/2014/main" id="{86B2771A-1CA3-D59B-DA4E-1B246E1C6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340" y="1661543"/>
            <a:ext cx="3639029" cy="390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34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feld 5"/>
          <p:cNvSpPr txBox="1">
            <a:spLocks noChangeArrowheads="1"/>
          </p:cNvSpPr>
          <p:nvPr/>
        </p:nvSpPr>
        <p:spPr bwMode="auto">
          <a:xfrm>
            <a:off x="302582" y="1606783"/>
            <a:ext cx="8733913" cy="432990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4200"/>
              </a:lnSpc>
            </a:pPr>
            <a:r>
              <a:rPr lang="de-CH" sz="2800" dirty="0">
                <a:latin typeface="Montserrat Light" pitchFamily="2" charset="77"/>
              </a:rPr>
              <a:t>Veranstaltungshinweis: (</a:t>
            </a:r>
            <a:r>
              <a:rPr lang="de-CH" sz="2800" dirty="0">
                <a:latin typeface="Montserrat Light" pitchFamily="2" charset="77"/>
                <a:hlinkClick r:id="rId3"/>
              </a:rPr>
              <a:t>Anmeldung</a:t>
            </a:r>
            <a:r>
              <a:rPr lang="de-CH" sz="2800" dirty="0">
                <a:latin typeface="Montserrat Light" pitchFamily="2" charset="77"/>
              </a:rPr>
              <a:t>)</a:t>
            </a:r>
            <a:br>
              <a:rPr lang="de-CH" sz="2800" dirty="0">
                <a:latin typeface="Montserrat Light" pitchFamily="2" charset="77"/>
              </a:rPr>
            </a:br>
            <a:r>
              <a:rPr lang="de-CH" sz="2800" dirty="0">
                <a:latin typeface="Montserrat Light" pitchFamily="2" charset="77"/>
              </a:rPr>
              <a:t>- Energieeffizienz für EVU </a:t>
            </a:r>
          </a:p>
          <a:p>
            <a:pPr eaLnBrk="1" hangingPunct="1">
              <a:lnSpc>
                <a:spcPts val="4200"/>
              </a:lnSpc>
            </a:pPr>
            <a:r>
              <a:rPr lang="de-CH" sz="2800" dirty="0">
                <a:latin typeface="Montserrat Light" pitchFamily="2" charset="77"/>
              </a:rPr>
              <a:t>	9. April 2024 16Uhr, Stadtcasino Winterthur</a:t>
            </a:r>
          </a:p>
          <a:p>
            <a:pPr eaLnBrk="1" hangingPunct="1">
              <a:lnSpc>
                <a:spcPts val="4200"/>
              </a:lnSpc>
            </a:pP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Effizienzsteigerungen für Elektrizitätslieferanten – </a:t>
            </a:r>
          </a:p>
          <a:p>
            <a:pPr eaLnBrk="1" hangingPunct="1">
              <a:lnSpc>
                <a:spcPts val="4200"/>
              </a:lnSpc>
            </a:pPr>
            <a:r>
              <a:rPr lang="de-CH" sz="2000" u="none" strike="noStrike" dirty="0">
                <a:solidFill>
                  <a:srgbClr val="000000"/>
                </a:solidFill>
                <a:effectLst/>
                <a:latin typeface="Montserrat Light" pitchFamily="2" charset="77"/>
              </a:rPr>
              <a:t>Neue Verpflichtungen und Chancen</a:t>
            </a:r>
            <a:endParaRPr lang="de-CH" sz="2000" dirty="0">
              <a:effectLst/>
              <a:latin typeface="Montserrat Light" pitchFamily="2" charset="77"/>
            </a:endParaRPr>
          </a:p>
          <a:p>
            <a:pPr eaLnBrk="1" hangingPunct="1">
              <a:lnSpc>
                <a:spcPts val="4200"/>
              </a:lnSpc>
            </a:pPr>
            <a:endParaRPr lang="de-CH" sz="2000" dirty="0">
              <a:latin typeface="Montserrat Light" pitchFamily="2" charset="77"/>
            </a:endParaRPr>
          </a:p>
          <a:p>
            <a:pPr eaLnBrk="1" hangingPunct="1">
              <a:lnSpc>
                <a:spcPts val="4200"/>
              </a:lnSpc>
            </a:pPr>
            <a:endParaRPr lang="de-CH" sz="2000" dirty="0">
              <a:latin typeface="Montserrat Light" pitchFamily="2" charset="77"/>
            </a:endParaRPr>
          </a:p>
          <a:p>
            <a:pPr eaLnBrk="1" hangingPunct="1">
              <a:lnSpc>
                <a:spcPts val="4200"/>
              </a:lnSpc>
            </a:pPr>
            <a:r>
              <a:rPr lang="de-CH" sz="2000" dirty="0">
                <a:latin typeface="Montserrat Light" pitchFamily="2" charset="77"/>
              </a:rPr>
              <a:t>Referat: Dr. Paul Stadler , BfE</a:t>
            </a:r>
            <a:endParaRPr lang="de-CH" sz="2800" dirty="0">
              <a:latin typeface="Montserrat Light" pitchFamily="2" charset="77"/>
            </a:endParaRPr>
          </a:p>
        </p:txBody>
      </p:sp>
      <p:pic>
        <p:nvPicPr>
          <p:cNvPr id="9" name="Inhaltsplatzhalter 5">
            <a:extLst>
              <a:ext uri="{FF2B5EF4-FFF2-40B4-BE49-F238E27FC236}">
                <a16:creationId xmlns:a16="http://schemas.microsoft.com/office/drawing/2014/main" id="{5BE75E6F-F2D9-C525-5FE9-E453333121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795" y="590783"/>
            <a:ext cx="2806700" cy="1016000"/>
          </a:xfrm>
          <a:prstGeom prst="rect">
            <a:avLst/>
          </a:prstGeom>
        </p:spPr>
      </p:pic>
      <p:pic>
        <p:nvPicPr>
          <p:cNvPr id="2050" name="Picture 2" descr="Paul Stadler – Energy Efficiency Specialist – Swiss Federal ...">
            <a:extLst>
              <a:ext uri="{FF2B5EF4-FFF2-40B4-BE49-F238E27FC236}">
                <a16:creationId xmlns:a16="http://schemas.microsoft.com/office/drawing/2014/main" id="{93B22649-3931-0F91-C977-0AA78D746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106" y="4026385"/>
            <a:ext cx="1910301" cy="191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A1BF8-D5C0-7077-8E09-A7C800070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feld 5">
            <a:extLst>
              <a:ext uri="{FF2B5EF4-FFF2-40B4-BE49-F238E27FC236}">
                <a16:creationId xmlns:a16="http://schemas.microsoft.com/office/drawing/2014/main" id="{281AEB4A-F217-5DAA-6828-5BC99035D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82" y="1606783"/>
            <a:ext cx="8733913" cy="381662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4200"/>
              </a:lnSpc>
            </a:pPr>
            <a:r>
              <a:rPr lang="de-CH" sz="2800" dirty="0">
                <a:latin typeface="Montserrat Light" pitchFamily="2" charset="77"/>
              </a:rPr>
              <a:t>Besten Dank für Ihre Teilnahme</a:t>
            </a:r>
          </a:p>
          <a:p>
            <a:pPr eaLnBrk="1" hangingPunct="1">
              <a:lnSpc>
                <a:spcPts val="4200"/>
              </a:lnSpc>
            </a:pPr>
            <a:endParaRPr lang="de-CH" sz="2800" dirty="0">
              <a:latin typeface="Montserrat Light" pitchFamily="2" charset="77"/>
            </a:endParaRPr>
          </a:p>
          <a:p>
            <a:pPr eaLnBrk="1" hangingPunct="1">
              <a:lnSpc>
                <a:spcPts val="4200"/>
              </a:lnSpc>
            </a:pPr>
            <a:r>
              <a:rPr lang="de-CH" sz="2800" dirty="0">
                <a:latin typeface="Montserrat Light" pitchFamily="2" charset="77"/>
              </a:rPr>
              <a:t>Nächste Veranstaltung:</a:t>
            </a:r>
          </a:p>
          <a:p>
            <a:pPr eaLnBrk="1" hangingPunct="1">
              <a:lnSpc>
                <a:spcPts val="4200"/>
              </a:lnSpc>
            </a:pPr>
            <a:r>
              <a:rPr lang="de-CH" sz="2800" dirty="0">
                <a:latin typeface="Montserrat Light" pitchFamily="2" charset="77"/>
              </a:rPr>
              <a:t>- ESA/VTE in St. Gallen</a:t>
            </a:r>
          </a:p>
          <a:p>
            <a:pPr eaLnBrk="1" hangingPunct="1">
              <a:lnSpc>
                <a:spcPts val="4200"/>
              </a:lnSpc>
            </a:pPr>
            <a:r>
              <a:rPr lang="de-CH" sz="2800" dirty="0">
                <a:latin typeface="Montserrat Light" pitchFamily="2" charset="77"/>
              </a:rPr>
              <a:t>	2. April 2024, 17Uhr30 Fachhochschule OST</a:t>
            </a:r>
          </a:p>
          <a:p>
            <a:pPr eaLnBrk="1" hangingPunct="1">
              <a:lnSpc>
                <a:spcPts val="4200"/>
              </a:lnSpc>
            </a:pPr>
            <a:r>
              <a:rPr lang="de-CH" sz="2800" dirty="0">
                <a:latin typeface="Montserrat Light" pitchFamily="2" charset="77"/>
              </a:rPr>
              <a:t>- GV VTE</a:t>
            </a:r>
          </a:p>
          <a:p>
            <a:pPr eaLnBrk="1" hangingPunct="1">
              <a:lnSpc>
                <a:spcPts val="4200"/>
              </a:lnSpc>
            </a:pPr>
            <a:r>
              <a:rPr lang="de-CH" sz="2800" dirty="0">
                <a:latin typeface="Montserrat Light" pitchFamily="2" charset="77"/>
              </a:rPr>
              <a:t>	29. Mai 2024 17Uhr, Rest. Löwen in Sulgen</a:t>
            </a:r>
          </a:p>
        </p:txBody>
      </p:sp>
      <p:pic>
        <p:nvPicPr>
          <p:cNvPr id="9" name="Inhaltsplatzhalter 5">
            <a:extLst>
              <a:ext uri="{FF2B5EF4-FFF2-40B4-BE49-F238E27FC236}">
                <a16:creationId xmlns:a16="http://schemas.microsoft.com/office/drawing/2014/main" id="{F0721014-F45F-86E7-7D13-29CC0FFD63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795" y="590783"/>
            <a:ext cx="28067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26092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FBCDD8AEC04F2498DA88DB46BC8C3C9" ma:contentTypeVersion="4" ma:contentTypeDescription="Ein neues Dokument erstellen." ma:contentTypeScope="" ma:versionID="471843ac7ad68bfc8686966b6a27de85">
  <xsd:schema xmlns:xsd="http://www.w3.org/2001/XMLSchema" xmlns:xs="http://www.w3.org/2001/XMLSchema" xmlns:p="http://schemas.microsoft.com/office/2006/metadata/properties" xmlns:ns2="a88092a3-9e68-4833-9e76-0879fc4dba8a" targetNamespace="http://schemas.microsoft.com/office/2006/metadata/properties" ma:root="true" ma:fieldsID="7d2b715edf7159bc45caa42314b72a80" ns2:_="">
    <xsd:import namespace="a88092a3-9e68-4833-9e76-0879fc4dba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8092a3-9e68-4833-9e76-0879fc4db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D0F9F7-60F9-4BA3-B79F-6031702C17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94EEEC-D988-4E32-A106-416CD9D533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8092a3-9e68-4833-9e76-0879fc4db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6CCC04-1E3F-4870-AB6B-3705F1A1F89B}">
  <ds:schemaRefs>
    <ds:schemaRef ds:uri="http://schemas.microsoft.com/office/2006/documentManagement/types"/>
    <ds:schemaRef ds:uri="a88092a3-9e68-4833-9e76-0879fc4dba8a"/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517</Words>
  <Application>Microsoft Macintosh PowerPoint</Application>
  <PresentationFormat>Bildschirmpräsentation (4:3)</PresentationFormat>
  <Paragraphs>89</Paragraphs>
  <Slides>16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Montserrat Light</vt:lpstr>
      <vt:lpstr>Standarddesign</vt:lpstr>
      <vt:lpstr>PowerPoint-Präsentation</vt:lpstr>
      <vt:lpstr>Programm</vt:lpstr>
      <vt:lpstr>Programm  Wie viel Photovoltaik verträgt das Verteilnetz? LINK (DSV)  LINK (VTE)  Datahub und Stromkontingentierung LINK (DSV) LINK (VTE)       </vt:lpstr>
      <vt:lpstr>Mantelerlass</vt:lpstr>
      <vt:lpstr>Mantelerlass</vt:lpstr>
      <vt:lpstr>IKT Minimalstandard</vt:lpstr>
      <vt:lpstr>IKT Minimalstandard</vt:lpstr>
      <vt:lpstr>IKT Minimalstandard</vt:lpstr>
      <vt:lpstr>IKT Minimalstandard</vt:lpstr>
      <vt:lpstr>IKT Minimalstandard</vt:lpstr>
      <vt:lpstr>IKT Minimalstandard</vt:lpstr>
      <vt:lpstr>Neuigkeiten</vt:lpstr>
      <vt:lpstr>LINK Rechtsschutz (&amp; Zusatzversicherung) </vt:lpstr>
      <vt:lpstr>LINK Fachkräftemangel </vt:lpstr>
      <vt:lpstr>PowerPoint-Präsentation</vt:lpstr>
      <vt:lpstr>PowerPoint-Präsentation</vt:lpstr>
    </vt:vector>
  </TitlesOfParts>
  <Manager/>
  <Company>s+s / Teufen AR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VTE: Präsentation GV</dc:title>
  <dc:subject/>
  <dc:creator>Dr. Roger W. Sonderegger</dc:creator>
  <cp:keywords/>
  <dc:description/>
  <cp:lastModifiedBy>René Holzer</cp:lastModifiedBy>
  <cp:revision>2</cp:revision>
  <cp:lastPrinted>2023-09-14T05:56:33Z</cp:lastPrinted>
  <dcterms:created xsi:type="dcterms:W3CDTF">2006-06-19T06:51:55Z</dcterms:created>
  <dcterms:modified xsi:type="dcterms:W3CDTF">2024-02-22T09:11:14Z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0x0101000FBCDD8AEC04F2498DA88DB46BC8C3C9</vt:lpwstr>
  </property>
</Properties>
</file>